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84" r:id="rId4"/>
    <p:sldId id="285" r:id="rId5"/>
    <p:sldId id="282" r:id="rId6"/>
    <p:sldId id="267" r:id="rId7"/>
    <p:sldId id="288" r:id="rId8"/>
    <p:sldId id="279" r:id="rId9"/>
    <p:sldId id="280" r:id="rId10"/>
    <p:sldId id="275" r:id="rId11"/>
    <p:sldId id="276" r:id="rId12"/>
    <p:sldId id="287" r:id="rId13"/>
    <p:sldId id="268" r:id="rId14"/>
    <p:sldId id="271" r:id="rId15"/>
    <p:sldId id="289" r:id="rId16"/>
    <p:sldId id="278" r:id="rId17"/>
    <p:sldId id="286" r:id="rId18"/>
    <p:sldId id="269" r:id="rId19"/>
    <p:sldId id="257" r:id="rId20"/>
    <p:sldId id="261" r:id="rId21"/>
    <p:sldId id="26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97152"/>
            <a:ext cx="7772400" cy="17281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Внутренний покой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То, что аль-Фараби называет высшим разумом, проистекающим от бытия Первопричины.</a:t>
            </a:r>
          </a:p>
          <a:p>
            <a:r>
              <a:rPr lang="ru-RU" dirty="0" smtClean="0"/>
              <a:t>Разум (интеллект) наделен силой различения между хорошим и плохим, истинным и ложным, вечным и временным.</a:t>
            </a:r>
          </a:p>
          <a:p>
            <a:r>
              <a:rPr lang="ru-RU" dirty="0" smtClean="0"/>
              <a:t>Различение – это составляющая внутренней мудрости.</a:t>
            </a:r>
          </a:p>
          <a:p>
            <a:r>
              <a:rPr lang="ru-RU" dirty="0" smtClean="0"/>
              <a:t>Разум (интеллект) есть непосредственная сила истинного «Я», проявляется в человеке как воля.</a:t>
            </a:r>
          </a:p>
          <a:p>
            <a:r>
              <a:rPr lang="ru-RU" dirty="0" smtClean="0"/>
              <a:t>С помощью разума человек сможет осознать свою истинную природу.</a:t>
            </a:r>
          </a:p>
          <a:p>
            <a:r>
              <a:rPr lang="ru-RU" dirty="0" smtClean="0"/>
              <a:t>Функция разума (интеллекта) – направлять и контролировать ум.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Уровень различения (разум, интеллект)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эйнштейн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Ум – слуга высшего сознания, это всего лишь инструмент.</a:t>
            </a:r>
          </a:p>
          <a:p>
            <a:r>
              <a:rPr lang="ru-RU" dirty="0" smtClean="0"/>
              <a:t>Мы создали общество, которое поклоняется слуге и забыло о хозяине</a:t>
            </a:r>
            <a:endParaRPr lang="ru-RU" dirty="0"/>
          </a:p>
        </p:txBody>
      </p:sp>
      <p:pic>
        <p:nvPicPr>
          <p:cNvPr id="48131" name="Picture 3" descr="C:\Users\Пользователь\Desktop\images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295232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93657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350169"/>
            <a:ext cx="6350000" cy="474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Эмоция подобна волне.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rgbClr val="0070C0"/>
                </a:solidFill>
              </a:rPr>
              <a:t>Мы не можем подавить эмоцию, но с помощью различения, размышления и наблюдения мы можем уменьшить пик и впадину  эмоции.</a:t>
            </a:r>
            <a:endParaRPr lang="ru-RU" sz="3200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Пользователь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068960"/>
            <a:ext cx="748883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ли существенно то, о чем мы волнуемся?</a:t>
            </a:r>
          </a:p>
          <a:p>
            <a:r>
              <a:rPr lang="ru-RU" dirty="0" smtClean="0"/>
              <a:t>Оттого что я волнуюсь и переживаю, что-то может измениться к лучшему?</a:t>
            </a:r>
          </a:p>
          <a:p>
            <a:r>
              <a:rPr lang="ru-RU" dirty="0" smtClean="0"/>
              <a:t>Причина всех волнений наши привязанности и антипатии</a:t>
            </a:r>
          </a:p>
          <a:p>
            <a:r>
              <a:rPr lang="ru-RU" dirty="0" smtClean="0"/>
              <a:t>Окружающий мир – лишь отражение, отзвук, реакция на то, что содержится в нашем уме и чувствах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Различение и размышление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Лао</a:t>
            </a:r>
            <a:r>
              <a:rPr lang="ru-RU" dirty="0" smtClean="0"/>
              <a:t> </a:t>
            </a:r>
            <a:r>
              <a:rPr lang="ru-RU" dirty="0" err="1" smtClean="0"/>
              <a:t>Цзы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Внешний </a:t>
            </a:r>
            <a:r>
              <a:rPr lang="ru-RU" dirty="0" smtClean="0"/>
              <a:t>мир – это отражение внутреннего мира человека</a:t>
            </a:r>
          </a:p>
          <a:p>
            <a:r>
              <a:rPr lang="ru-RU" dirty="0" smtClean="0"/>
              <a:t>Мир </a:t>
            </a:r>
            <a:r>
              <a:rPr lang="ru-RU" dirty="0">
                <a:solidFill>
                  <a:srgbClr val="FF0000"/>
                </a:solidFill>
              </a:rPr>
              <a:t>совершенен</a:t>
            </a:r>
            <a:r>
              <a:rPr lang="ru-RU" dirty="0"/>
              <a:t>, несовершенно восприятие человека</a:t>
            </a:r>
          </a:p>
          <a:p>
            <a:pPr algn="ctr"/>
            <a:r>
              <a:rPr lang="ru-RU" dirty="0"/>
              <a:t>«Падает снег…</a:t>
            </a:r>
          </a:p>
          <a:p>
            <a:pPr marL="0" indent="0" algn="ctr">
              <a:buNone/>
            </a:pPr>
            <a:r>
              <a:rPr lang="ru-RU" dirty="0"/>
              <a:t>      И каждая снежинка опускается на определенное ей место…»</a:t>
            </a:r>
          </a:p>
          <a:p>
            <a:endParaRPr lang="ru-RU" dirty="0" smtClean="0"/>
          </a:p>
          <a:p>
            <a:r>
              <a:rPr lang="ru-RU" dirty="0" smtClean="0"/>
              <a:t>Изменишься ты – изменится мир вокруг тебя</a:t>
            </a:r>
          </a:p>
          <a:p>
            <a:r>
              <a:rPr lang="ru-RU" dirty="0" smtClean="0"/>
              <a:t>Не привязывайся к внешнему миру, он преходящ;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привязывайся к вечным ценностям – они неизменны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 часто переживают потому, что не могут принять происходящие в мире изменения</a:t>
            </a:r>
          </a:p>
          <a:p>
            <a:r>
              <a:rPr lang="ru-RU" dirty="0" smtClean="0"/>
              <a:t>Всё, от муравья до Вселенной каждую минуту претерпевают изменения. Мироздание постоянно меняется. </a:t>
            </a:r>
          </a:p>
          <a:p>
            <a:r>
              <a:rPr lang="ru-RU" dirty="0" smtClean="0"/>
              <a:t>Изменения бывают двух видов: внутренние и внешние. Первые видны отчетливо, вторые нелегко распознать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Различение и размышление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встретил хорошего человека – учись у него, если встретил плохого – изучай себя</a:t>
            </a:r>
          </a:p>
          <a:p>
            <a:r>
              <a:rPr lang="ru-RU" dirty="0" smtClean="0"/>
              <a:t>Конфуций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Различение и размышление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ru-RU" dirty="0" smtClean="0"/>
              <a:t>Словами (придерживайтесь правды, не говорите много, не критикуйте других, говорите с любовью)             ИСТИНЕ</a:t>
            </a:r>
          </a:p>
          <a:p>
            <a:r>
              <a:rPr lang="ru-RU" dirty="0" smtClean="0"/>
              <a:t>Действиями (поступайте по совести, помогайте, не вредите, следуйте законам страны)            ДОЛГ</a:t>
            </a:r>
          </a:p>
          <a:p>
            <a:r>
              <a:rPr lang="ru-RU" dirty="0" smtClean="0"/>
              <a:t>Мыслями (думайте о хорошем, избегайте обиды, гнева, зависти и </a:t>
            </a:r>
            <a:r>
              <a:rPr lang="ru-RU" dirty="0" err="1" smtClean="0"/>
              <a:t>т.д</a:t>
            </a:r>
            <a:r>
              <a:rPr lang="ru-RU" dirty="0" smtClean="0"/>
              <a:t>)            ПОКОЮ</a:t>
            </a:r>
          </a:p>
          <a:p>
            <a:r>
              <a:rPr lang="ru-RU" dirty="0" smtClean="0"/>
              <a:t>Характером (проявляйте свою истинную суть, доброту и счастье)           ЛЮБОВЬ</a:t>
            </a:r>
          </a:p>
          <a:p>
            <a:r>
              <a:rPr lang="ru-RU" dirty="0" smtClean="0"/>
              <a:t>Сердцем (помните свою истинную духовную природу)            НЕНАСИЛИЮ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Наблюдайте за …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716016" y="1844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339752" y="31409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96136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148064" y="4941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427984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Я хочу покой</a:t>
            </a:r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Я- эго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Хочу – желания</a:t>
            </a:r>
          </a:p>
          <a:p>
            <a:pPr>
              <a:buNone/>
            </a:pPr>
            <a:r>
              <a:rPr lang="ru-RU" sz="6000" dirty="0" smtClean="0">
                <a:solidFill>
                  <a:srgbClr val="00B0F0"/>
                </a:solidFill>
              </a:rPr>
              <a:t>ПОКОЙ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Где найти покой?</a:t>
            </a:r>
          </a:p>
          <a:p>
            <a:r>
              <a:rPr lang="ru-RU" dirty="0" smtClean="0"/>
              <a:t>2. Природа ума</a:t>
            </a:r>
          </a:p>
          <a:p>
            <a:r>
              <a:rPr lang="ru-RU" dirty="0" smtClean="0"/>
              <a:t>3. Разум (интеллект)</a:t>
            </a:r>
          </a:p>
          <a:p>
            <a:r>
              <a:rPr lang="ru-RU" dirty="0" smtClean="0"/>
              <a:t>4. Каковы способы достижения покоя?</a:t>
            </a:r>
          </a:p>
          <a:p>
            <a:r>
              <a:rPr lang="ru-RU" dirty="0" smtClean="0"/>
              <a:t>5. Творческая деятельность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Будь бдительным и переживай неизбежное с радостью</a:t>
            </a:r>
          </a:p>
          <a:p>
            <a:pPr>
              <a:buNone/>
            </a:pPr>
            <a:r>
              <a:rPr lang="ru-RU" dirty="0" smtClean="0"/>
              <a:t>Когда трудности и потери захлестывают вас, не теряйте присутствия духа и не торопитесь переходить к действиям, спокойно поразмышляйте об этом, постарайтесь найти какие-то простые средства для преодоления проблем, пребывая в атмосфере покоя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Ничего на свете лучше нету</a:t>
            </a:r>
          </a:p>
          <a:p>
            <a:pPr algn="ctr">
              <a:buNone/>
            </a:pPr>
            <a:r>
              <a:rPr lang="ru-RU" sz="2400" dirty="0" smtClean="0"/>
              <a:t>Чем служить Любви, Добру и Свету</a:t>
            </a:r>
          </a:p>
          <a:p>
            <a:pPr algn="ctr">
              <a:buNone/>
            </a:pPr>
            <a:r>
              <a:rPr lang="ru-RU" sz="2400" dirty="0" smtClean="0"/>
              <a:t>Нам дворцов заманчивые своды</a:t>
            </a:r>
          </a:p>
          <a:p>
            <a:pPr algn="ctr">
              <a:buNone/>
            </a:pPr>
            <a:r>
              <a:rPr lang="ru-RU" sz="2400" dirty="0" smtClean="0"/>
              <a:t>Не заменят внутренней свободы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Наше дело – добрые свершенья</a:t>
            </a:r>
          </a:p>
          <a:p>
            <a:pPr algn="ctr">
              <a:buNone/>
            </a:pPr>
            <a:r>
              <a:rPr lang="ru-RU" sz="2400" dirty="0" smtClean="0"/>
              <a:t>Наши мысли – к свету устремленье</a:t>
            </a:r>
          </a:p>
          <a:p>
            <a:pPr algn="ctr">
              <a:buNone/>
            </a:pPr>
            <a:r>
              <a:rPr lang="ru-RU" sz="2400" dirty="0" smtClean="0"/>
              <a:t>Пусть любовь своим священным светом</a:t>
            </a:r>
          </a:p>
          <a:p>
            <a:pPr algn="ctr">
              <a:buNone/>
            </a:pPr>
            <a:r>
              <a:rPr lang="ru-RU" sz="2400" dirty="0" smtClean="0"/>
              <a:t>Наполняет всех </a:t>
            </a:r>
            <a:r>
              <a:rPr lang="ru-RU" sz="2400" smtClean="0"/>
              <a:t>людей планеты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 думают, что получают радость и удовлетворение от вещей этого мира, но эта радость лишь крошечное отражение той безграничной радости, которая скрыта в них самих.</a:t>
            </a:r>
          </a:p>
          <a:p>
            <a:r>
              <a:rPr lang="ru-RU" dirty="0" smtClean="0"/>
              <a:t>Радость и покой не есть неотъемлемая часть вещей этого мира</a:t>
            </a:r>
          </a:p>
          <a:p>
            <a:r>
              <a:rPr lang="ru-RU" dirty="0" smtClean="0"/>
              <a:t>Радость и покой это наша истинная внутренняя природа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Покой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ользователь\Desktop\images (6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340768"/>
            <a:ext cx="4176464" cy="3960440"/>
          </a:xfrm>
          <a:prstGeom prst="rect">
            <a:avLst/>
          </a:prstGeom>
          <a:noFill/>
        </p:spPr>
      </p:pic>
      <p:pic>
        <p:nvPicPr>
          <p:cNvPr id="6147" name="Picture 3" descr="C:\Users\Пользователь\Desktop\images (7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403244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Когда человек осознаёт истину, совершает праведные поступки с любовью, то в его душе расцветают благоуханные цветы ВНУТРЕННЕГО ПОКОЯ</a:t>
            </a:r>
          </a:p>
          <a:p>
            <a:pPr algn="ctr"/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Пользователь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4392488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3995738" y="981075"/>
            <a:ext cx="0" cy="858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0" name="Line 10"/>
          <p:cNvSpPr>
            <a:spLocks noChangeShapeType="1"/>
          </p:cNvSpPr>
          <p:nvPr/>
        </p:nvSpPr>
        <p:spPr bwMode="auto">
          <a:xfrm flipH="1">
            <a:off x="3995738" y="3357563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 flipH="1" flipV="1">
            <a:off x="1277938" y="3582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pPr>
              <a:tabLst>
                <a:tab pos="464185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>
            <a:off x="3995738" y="2133600"/>
            <a:ext cx="0" cy="865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 flipV="1">
            <a:off x="4859338" y="981075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0" y="141288"/>
            <a:ext cx="914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ru-RU" sz="2800" b="1" dirty="0" smtClean="0">
                <a:latin typeface="Arial" charset="0"/>
                <a:cs typeface="Times New Roman" pitchFamily="18" charset="0"/>
              </a:rPr>
              <a:t>Духовный </a:t>
            </a:r>
            <a:r>
              <a:rPr lang="ru-RU" sz="2800" b="1" dirty="0">
                <a:latin typeface="Arial" charset="0"/>
                <a:cs typeface="Times New Roman" pitchFamily="18" charset="0"/>
              </a:rPr>
              <a:t>уровень</a:t>
            </a:r>
            <a:r>
              <a:rPr lang="ru-RU" i="1" dirty="0">
                <a:latin typeface="Arial" charset="0"/>
                <a:cs typeface="Times New Roman" pitchFamily="18" charset="0"/>
              </a:rPr>
              <a:t> </a:t>
            </a:r>
            <a:r>
              <a:rPr lang="ru-RU" i="1" dirty="0">
                <a:latin typeface="Arial" charset="0"/>
              </a:rPr>
              <a:t>          </a:t>
            </a:r>
            <a:r>
              <a:rPr lang="ru-RU" i="1" dirty="0" smtClean="0">
                <a:latin typeface="Arial" charset="0"/>
              </a:rPr>
              <a:t>______________________________________________________________________</a:t>
            </a:r>
            <a:endParaRPr lang="ru-RU" i="1" dirty="0">
              <a:latin typeface="Arial" charset="0"/>
            </a:endParaRPr>
          </a:p>
          <a:p>
            <a:pPr indent="450850"/>
            <a:r>
              <a:rPr lang="ru-RU" i="1" dirty="0">
                <a:latin typeface="Arial" charset="0"/>
              </a:rPr>
              <a:t>                                                </a:t>
            </a:r>
            <a:r>
              <a:rPr lang="ru-RU" i="1" dirty="0">
                <a:latin typeface="Arial" charset="0"/>
                <a:cs typeface="Times New Roman" pitchFamily="18" charset="0"/>
              </a:rPr>
              <a:t>     </a:t>
            </a:r>
            <a:r>
              <a:rPr lang="ru-RU" i="1" u="sng" dirty="0">
                <a:latin typeface="Arial" charset="0"/>
                <a:cs typeface="Times New Roman" pitchFamily="18" charset="0"/>
              </a:rPr>
              <a:t>  </a:t>
            </a:r>
            <a:endParaRPr lang="ru-RU" dirty="0">
              <a:latin typeface="Arial" charset="0"/>
            </a:endParaRPr>
          </a:p>
          <a:p>
            <a:pPr indent="450850" eaLnBrk="0" hangingPunct="0"/>
            <a:r>
              <a:rPr lang="ru-RU" dirty="0">
                <a:latin typeface="Arial" charset="0"/>
              </a:rPr>
              <a:t>		интуиция, </a:t>
            </a:r>
            <a:r>
              <a:rPr lang="ru-RU" dirty="0" smtClean="0">
                <a:latin typeface="Arial" charset="0"/>
              </a:rPr>
              <a:t>совесть, вдохновение</a:t>
            </a:r>
            <a:endParaRPr lang="ru-RU" dirty="0">
              <a:latin typeface="Arial" charset="0"/>
            </a:endParaRP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1403350" y="2016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641850" algn="l"/>
              </a:tabLst>
            </a:pPr>
            <a:r>
              <a:rPr lang="ru-RU" i="1">
                <a:latin typeface="Arial" charset="0"/>
                <a:cs typeface="Times New Roman" pitchFamily="18" charset="0"/>
              </a:rPr>
              <a:t>	</a:t>
            </a:r>
            <a:endParaRPr lang="ru-RU">
              <a:latin typeface="Arial" charset="0"/>
            </a:endParaRPr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 flipV="1">
            <a:off x="4859338" y="2205038"/>
            <a:ext cx="0" cy="719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82" name="Rectangle 22"/>
          <p:cNvSpPr>
            <a:spLocks noChangeArrowheads="1"/>
          </p:cNvSpPr>
          <p:nvPr/>
        </p:nvSpPr>
        <p:spPr bwMode="auto">
          <a:xfrm>
            <a:off x="0" y="1844675"/>
            <a:ext cx="6948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Garamond" pitchFamily="18" charset="0"/>
              </a:rPr>
              <a:t>    </a:t>
            </a:r>
            <a:r>
              <a:rPr lang="ru-RU" sz="2800" b="1" dirty="0" smtClean="0">
                <a:latin typeface="Garamond" pitchFamily="18" charset="0"/>
              </a:rPr>
              <a:t>Уровень различения (Разум, интеллект)</a:t>
            </a:r>
            <a:r>
              <a:rPr lang="ru-RU" sz="2400" b="1" dirty="0" smtClean="0">
                <a:latin typeface="Garamond" pitchFamily="18" charset="0"/>
              </a:rPr>
              <a:t>  </a:t>
            </a:r>
            <a:endParaRPr lang="ru-RU" sz="2400" b="1" dirty="0">
              <a:latin typeface="Garamond" pitchFamily="18" charset="0"/>
            </a:endParaRP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0" y="2968159"/>
            <a:ext cx="8964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latin typeface="Garamond" pitchFamily="18" charset="0"/>
              </a:rPr>
              <a:t>      </a:t>
            </a:r>
            <a:r>
              <a:rPr lang="ru-RU" sz="2800" b="1" dirty="0">
                <a:latin typeface="Garamond" pitchFamily="18" charset="0"/>
              </a:rPr>
              <a:t>Ментальный </a:t>
            </a:r>
            <a:r>
              <a:rPr lang="ru-RU" sz="2800" b="1" dirty="0" smtClean="0">
                <a:latin typeface="Garamond" pitchFamily="18" charset="0"/>
              </a:rPr>
              <a:t>уровень (Ум, впечатления)</a:t>
            </a:r>
            <a:r>
              <a:rPr lang="ru-RU" dirty="0" smtClean="0">
                <a:latin typeface="Garamond" pitchFamily="18" charset="0"/>
              </a:rPr>
              <a:t> </a:t>
            </a:r>
            <a:endParaRPr lang="ru-RU" dirty="0">
              <a:latin typeface="Garamond" pitchFamily="18" charset="0"/>
            </a:endParaRPr>
          </a:p>
        </p:txBody>
      </p:sp>
      <p:sp>
        <p:nvSpPr>
          <p:cNvPr id="168984" name="Rectangle 24"/>
          <p:cNvSpPr>
            <a:spLocks noChangeArrowheads="1"/>
          </p:cNvSpPr>
          <p:nvPr/>
        </p:nvSpPr>
        <p:spPr bwMode="auto">
          <a:xfrm>
            <a:off x="539553" y="4149725"/>
            <a:ext cx="6840736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latin typeface="Garamond" pitchFamily="18" charset="0"/>
              </a:rPr>
              <a:t>   </a:t>
            </a:r>
            <a:r>
              <a:rPr lang="ru-RU" sz="2800" b="1" dirty="0">
                <a:latin typeface="Garamond" pitchFamily="18" charset="0"/>
              </a:rPr>
              <a:t>Эмоциональный </a:t>
            </a:r>
            <a:r>
              <a:rPr lang="ru-RU" sz="2800" b="1" dirty="0" smtClean="0">
                <a:latin typeface="Garamond" pitchFamily="18" charset="0"/>
              </a:rPr>
              <a:t>уровень (чувства)</a:t>
            </a:r>
            <a:r>
              <a:rPr lang="ru-RU" sz="2400" b="1" dirty="0" smtClean="0">
                <a:latin typeface="Garamond" pitchFamily="18" charset="0"/>
              </a:rPr>
              <a:t> </a:t>
            </a:r>
            <a:endParaRPr lang="ru-RU" sz="2400" b="1" dirty="0">
              <a:latin typeface="Garamond" pitchFamily="18" charset="0"/>
            </a:endParaRPr>
          </a:p>
        </p:txBody>
      </p:sp>
      <p:sp>
        <p:nvSpPr>
          <p:cNvPr id="168985" name="Line 25"/>
          <p:cNvSpPr>
            <a:spLocks noChangeShapeType="1"/>
          </p:cNvSpPr>
          <p:nvPr/>
        </p:nvSpPr>
        <p:spPr bwMode="auto">
          <a:xfrm flipH="1" flipV="1">
            <a:off x="4859338" y="3357563"/>
            <a:ext cx="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86" name="Rectangle 26"/>
          <p:cNvSpPr>
            <a:spLocks noChangeArrowheads="1"/>
          </p:cNvSpPr>
          <p:nvPr/>
        </p:nvSpPr>
        <p:spPr bwMode="auto">
          <a:xfrm>
            <a:off x="2771775" y="5370513"/>
            <a:ext cx="3960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Garamond" pitchFamily="18" charset="0"/>
              </a:rPr>
              <a:t>Физический уровень</a:t>
            </a:r>
            <a:r>
              <a:rPr lang="ru-RU">
                <a:latin typeface="Garamond" pitchFamily="18" charset="0"/>
              </a:rPr>
              <a:t> </a:t>
            </a:r>
          </a:p>
        </p:txBody>
      </p:sp>
      <p:sp>
        <p:nvSpPr>
          <p:cNvPr id="168988" name="Line 28"/>
          <p:cNvSpPr>
            <a:spLocks noChangeShapeType="1"/>
          </p:cNvSpPr>
          <p:nvPr/>
        </p:nvSpPr>
        <p:spPr bwMode="auto">
          <a:xfrm flipH="1">
            <a:off x="3995936" y="4653136"/>
            <a:ext cx="0" cy="865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 flipH="1" flipV="1">
            <a:off x="4932363" y="4581525"/>
            <a:ext cx="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8993" name="Rectangle 33"/>
          <p:cNvSpPr>
            <a:spLocks noChangeArrowheads="1"/>
          </p:cNvSpPr>
          <p:nvPr/>
        </p:nvSpPr>
        <p:spPr bwMode="auto">
          <a:xfrm>
            <a:off x="7019925" y="1916113"/>
            <a:ext cx="212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 smtClean="0">
                <a:latin typeface="Garamond" pitchFamily="18" charset="0"/>
              </a:rPr>
              <a:t> </a:t>
            </a:r>
            <a:endParaRPr lang="ru-RU" sz="2000" b="1" dirty="0">
              <a:latin typeface="Garamond" pitchFamily="18" charset="0"/>
            </a:endParaRPr>
          </a:p>
        </p:txBody>
      </p:sp>
      <p:sp>
        <p:nvSpPr>
          <p:cNvPr id="168996" name="Rectangle 36"/>
          <p:cNvSpPr>
            <a:spLocks noChangeArrowheads="1"/>
          </p:cNvSpPr>
          <p:nvPr/>
        </p:nvSpPr>
        <p:spPr bwMode="auto">
          <a:xfrm>
            <a:off x="5651500" y="4687888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dirty="0">
                <a:latin typeface="Garamond" pitchFamily="18" charset="0"/>
              </a:rPr>
              <a:t>Пять органов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sz="2000" b="1" dirty="0">
                <a:latin typeface="Garamond" pitchFamily="18" charset="0"/>
              </a:rPr>
              <a:t>чувств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Ум связывают с луной, так как он не имеет собственного света, он получает энергию посредством интеллекта с духовного уровня. </a:t>
            </a:r>
          </a:p>
          <a:p>
            <a:r>
              <a:rPr lang="ru-RU" dirty="0" smtClean="0"/>
              <a:t>Ум соткан из мыслей желания и беспокойства</a:t>
            </a:r>
          </a:p>
          <a:p>
            <a:r>
              <a:rPr lang="ru-RU" dirty="0" smtClean="0"/>
              <a:t>Ум не способен отличить хорошее от плохого, правильное от неправильного, поэтому ум необходимо подчинить разуму </a:t>
            </a:r>
            <a:r>
              <a:rPr lang="ru-RU" dirty="0" smtClean="0"/>
              <a:t>(уровень различения).</a:t>
            </a:r>
            <a:endParaRPr lang="ru-RU" dirty="0" smtClean="0"/>
          </a:p>
          <a:p>
            <a:r>
              <a:rPr lang="ru-RU" dirty="0" smtClean="0"/>
              <a:t>Обязанность ума – контролировать чувства, но если ум повернут к чувствам и телу, то он становится рабом чувств, и приведет человека к страданиям.</a:t>
            </a:r>
          </a:p>
          <a:p>
            <a:r>
              <a:rPr lang="ru-RU" dirty="0" smtClean="0"/>
              <a:t>Если ум повернут к высшему духовному Я, то он легко может управлять чувствами и приведет человека к счастью.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 – это ключ, сердце – замок.</a:t>
            </a:r>
          </a:p>
          <a:p>
            <a:r>
              <a:rPr lang="ru-RU" dirty="0" smtClean="0"/>
              <a:t>Повернёшь ум к материальному миру, замок сердца закроется, и беспокойства наполнят нашу жизнь.</a:t>
            </a:r>
          </a:p>
          <a:p>
            <a:r>
              <a:rPr lang="ru-RU" dirty="0" smtClean="0"/>
              <a:t>Повернёшь ум к духовным ценностям, замок сердца откроется, и покой наполнит </a:t>
            </a:r>
            <a:r>
              <a:rPr lang="ru-RU" smtClean="0"/>
              <a:t>нашу жизнь.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Природа ума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Мысли, подобно радиоволнам, наполняют атмосферу, присутствуют повсюду и являются очень могущественными.</a:t>
            </a:r>
          </a:p>
          <a:p>
            <a:r>
              <a:rPr lang="ru-RU" dirty="0" smtClean="0"/>
              <a:t> Поэтому наши мысли должны быть возвышенными и священными</a:t>
            </a:r>
          </a:p>
          <a:p>
            <a:r>
              <a:rPr lang="ru-RU" dirty="0" smtClean="0"/>
              <a:t>Каждое утро мы приводим в порядок свое тело, так же следует приводить в порядок свои мысли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70C0"/>
                </a:solidFill>
              </a:rPr>
              <a:t>Природа ума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</TotalTime>
  <Words>767</Words>
  <Application>Microsoft Office PowerPoint</Application>
  <PresentationFormat>Экран (4:3)</PresentationFormat>
  <Paragraphs>89</Paragraphs>
  <Slides>21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Внутренний покой </vt:lpstr>
      <vt:lpstr>план</vt:lpstr>
      <vt:lpstr>Слайд 3</vt:lpstr>
      <vt:lpstr>Покой</vt:lpstr>
      <vt:lpstr>Слайд 5</vt:lpstr>
      <vt:lpstr>Слайд 6</vt:lpstr>
      <vt:lpstr>Природа ума</vt:lpstr>
      <vt:lpstr>Природа ума</vt:lpstr>
      <vt:lpstr>Природа ума</vt:lpstr>
      <vt:lpstr>Уровень различения (разум, интеллект)</vt:lpstr>
      <vt:lpstr>А. эйнштейн</vt:lpstr>
      <vt:lpstr>Слайд 12</vt:lpstr>
      <vt:lpstr>Эмоция подобна волне. Мы не можем подавить эмоцию, но с помощью различения, размышления и наблюдения мы можем уменьшить пик и впадину  эмоции.</vt:lpstr>
      <vt:lpstr>Различение и размышление</vt:lpstr>
      <vt:lpstr>Лао Цзы</vt:lpstr>
      <vt:lpstr>Различение и размышление</vt:lpstr>
      <vt:lpstr>Различение и размышление</vt:lpstr>
      <vt:lpstr>Наблюдайте за …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праведного поведения как основа жизни учителя</dc:title>
  <dc:creator>Пользователь</dc:creator>
  <cp:lastModifiedBy>Пользователь</cp:lastModifiedBy>
  <cp:revision>54</cp:revision>
  <dcterms:created xsi:type="dcterms:W3CDTF">2012-01-04T21:17:07Z</dcterms:created>
  <dcterms:modified xsi:type="dcterms:W3CDTF">2013-04-04T17:04:58Z</dcterms:modified>
</cp:coreProperties>
</file>